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3" r:id="rId11"/>
    <p:sldId id="274" r:id="rId12"/>
    <p:sldId id="283" r:id="rId13"/>
    <p:sldId id="284" r:id="rId14"/>
    <p:sldId id="280" r:id="rId15"/>
    <p:sldId id="282" r:id="rId16"/>
    <p:sldId id="285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Presentation Contents" id="{4AABBEC6-4A8C-4A7F-A749-6BED348544CB}">
          <p14:sldIdLst>
            <p14:sldId id="261"/>
            <p14:sldId id="262"/>
            <p14:sldId id="263"/>
            <p14:sldId id="264"/>
            <p14:sldId id="266"/>
            <p14:sldId id="268"/>
            <p14:sldId id="269"/>
            <p14:sldId id="270"/>
            <p14:sldId id="273"/>
            <p14:sldId id="274"/>
            <p14:sldId id="283"/>
            <p14:sldId id="284"/>
            <p14:sldId id="280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2F5597"/>
    <a:srgbClr val="595959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2" autoAdjust="0"/>
    <p:restoredTop sz="68634" autoAdjust="0"/>
  </p:normalViewPr>
  <p:slideViewPr>
    <p:cSldViewPr snapToGrid="0" showGuides="1">
      <p:cViewPr varScale="1">
        <p:scale>
          <a:sx n="69" d="100"/>
          <a:sy n="69" d="100"/>
        </p:scale>
        <p:origin x="27" y="48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794bdb207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34794bdb207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794bdb207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34794bdb207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>
          <a:extLst>
            <a:ext uri="{FF2B5EF4-FFF2-40B4-BE49-F238E27FC236}">
              <a16:creationId xmlns:a16="http://schemas.microsoft.com/office/drawing/2014/main" id="{EBD76B0F-3E44-8838-D213-01B2E4881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794bdb207_0_834:notes">
            <a:extLst>
              <a:ext uri="{FF2B5EF4-FFF2-40B4-BE49-F238E27FC236}">
                <a16:creationId xmlns:a16="http://schemas.microsoft.com/office/drawing/2014/main" id="{DC86D7BE-3CA5-D16C-FADC-8B79A8721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34794bdb207_0_834:notes">
            <a:extLst>
              <a:ext uri="{FF2B5EF4-FFF2-40B4-BE49-F238E27FC236}">
                <a16:creationId xmlns:a16="http://schemas.microsoft.com/office/drawing/2014/main" id="{8731CBDC-CCB3-C94D-6805-7D62BBB54E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>
          <a:extLst>
            <a:ext uri="{FF2B5EF4-FFF2-40B4-BE49-F238E27FC236}">
              <a16:creationId xmlns:a16="http://schemas.microsoft.com/office/drawing/2014/main" id="{A88850E7-7A4C-552B-019C-AC746EE1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794bdb207_0_834:notes">
            <a:extLst>
              <a:ext uri="{FF2B5EF4-FFF2-40B4-BE49-F238E27FC236}">
                <a16:creationId xmlns:a16="http://schemas.microsoft.com/office/drawing/2014/main" id="{D22406F9-C44C-48D5-4C09-DD6C2E8A6F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34794bdb207_0_834:notes">
            <a:extLst>
              <a:ext uri="{FF2B5EF4-FFF2-40B4-BE49-F238E27FC236}">
                <a16:creationId xmlns:a16="http://schemas.microsoft.com/office/drawing/2014/main" id="{E739C299-B3A5-4534-74D7-384B79CF6A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0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794bdb207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34794bdb207_0_8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92929"/>
              </a:solidFill>
            </a:endParaRPr>
          </a:p>
        </p:txBody>
      </p:sp>
      <p:sp>
        <p:nvSpPr>
          <p:cNvPr id="459" name="Google Shape;459;g34794bdb207_0_8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4794bdb207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dirty="0"/>
          </a:p>
        </p:txBody>
      </p:sp>
      <p:sp>
        <p:nvSpPr>
          <p:cNvPr id="476" name="Google Shape;476;g34794bdb207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>
          <a:extLst>
            <a:ext uri="{FF2B5EF4-FFF2-40B4-BE49-F238E27FC236}">
              <a16:creationId xmlns:a16="http://schemas.microsoft.com/office/drawing/2014/main" id="{E2CCE771-2188-9F42-79C4-AF1A9BB6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4794bdb207_0_1141:notes">
            <a:extLst>
              <a:ext uri="{FF2B5EF4-FFF2-40B4-BE49-F238E27FC236}">
                <a16:creationId xmlns:a16="http://schemas.microsoft.com/office/drawing/2014/main" id="{7E686C66-CD76-D287-97F2-679CA6C736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dirty="0"/>
          </a:p>
        </p:txBody>
      </p:sp>
      <p:sp>
        <p:nvSpPr>
          <p:cNvPr id="476" name="Google Shape;476;g34794bdb207_0_1141:notes">
            <a:extLst>
              <a:ext uri="{FF2B5EF4-FFF2-40B4-BE49-F238E27FC236}">
                <a16:creationId xmlns:a16="http://schemas.microsoft.com/office/drawing/2014/main" id="{76C2AFFC-1480-2AC5-2053-A4B0D0A20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68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794bdb207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4794bdb207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794bdb207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34794bdb207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794bdb207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34794bdb207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4794bdb207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4794bdb207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4794bdb207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34794bdb207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4794bdb207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34794bdb207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4794bdb207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34794bdb207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4794bdb207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34794bdb207_0_8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92929"/>
              </a:solidFill>
            </a:endParaRPr>
          </a:p>
        </p:txBody>
      </p:sp>
      <p:sp>
        <p:nvSpPr>
          <p:cNvPr id="398" name="Google Shape;398;g34794bdb207_0_8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709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58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29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655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175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journals.uwyo.edu/index.php/jtilt/inde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creativecommons.org/licenses/by-nc-sa/4.0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5(1).</a:t>
            </a:r>
          </a:p>
        </p:txBody>
      </p:sp>
      <p:pic>
        <p:nvPicPr>
          <p:cNvPr id="7" name="Picture 6">
            <a:hlinkClick r:id="rId20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22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9" r:id="rId16"/>
    <p:sldLayoutId id="2147484160" r:id="rId17"/>
    <p:sldLayoutId id="2147484161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live-media.iste.org/Bringing_AI_to_School-2023_07.pdf?_ga=2.264111882.726622037.1698076477-2046127830.169271586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live-media.iste.org/Bringing_AI_to_School-2023_07.pdf?_ga=2.264111882.726622037.1698076477-2046127830.169271586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live-media.iste.org/Bringing_AI_to_School-2023_07.pdf?_ga=2.264111882.726622037.1698076477-2046127830.16927158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ablemachine.withgoogl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and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54669"/>
            <a:ext cx="10657490" cy="1752600"/>
          </a:xfrm>
        </p:spPr>
        <p:txBody>
          <a:bodyPr/>
          <a:lstStyle/>
          <a:p>
            <a:r>
              <a:rPr lang="en-US" dirty="0" err="1"/>
              <a:t>Sohheon</a:t>
            </a:r>
            <a:r>
              <a:rPr lang="en-US" dirty="0"/>
              <a:t> Yang</a:t>
            </a:r>
            <a:r>
              <a:rPr lang="en-US" altLang="ko-KR" dirty="0"/>
              <a:t>, Alyse Harris,</a:t>
            </a:r>
            <a:r>
              <a:rPr lang="ko-KR" altLang="en-US" dirty="0"/>
              <a:t> </a:t>
            </a:r>
            <a:r>
              <a:rPr lang="en-US" dirty="0"/>
              <a:t>and Leonardo Alba-Lopez</a:t>
            </a:r>
            <a:endParaRPr lang="ko-US" dirty="0"/>
          </a:p>
          <a:p>
            <a:r>
              <a:rPr lang="en-US"/>
              <a:t>	Indiana </a:t>
            </a:r>
            <a:r>
              <a:rPr lang="en-US" dirty="0"/>
              <a:t>University</a:t>
            </a:r>
            <a:r>
              <a:rPr lang="ko-KR" altLang="en-US" dirty="0"/>
              <a:t> </a:t>
            </a:r>
            <a:r>
              <a:rPr lang="en-US" altLang="ko-KR" dirty="0"/>
              <a:t>Bloomington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"/>
          <p:cNvSpPr txBox="1"/>
          <p:nvPr/>
        </p:nvSpPr>
        <p:spPr>
          <a:xfrm>
            <a:off x="1022100" y="719931"/>
            <a:ext cx="10214400" cy="5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0319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5867" b="1" dirty="0">
                <a:solidFill>
                  <a:srgbClr val="DF53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733" b="1" dirty="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rtificial </a:t>
            </a:r>
            <a:r>
              <a:rPr lang="en" sz="5867" b="1" dirty="0">
                <a:solidFill>
                  <a:srgbClr val="DF53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sz="3733" b="1" dirty="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ntelligence</a:t>
            </a:r>
            <a:endParaRPr sz="3733" dirty="0">
              <a:solidFill>
                <a:srgbClr val="5E5E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19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3733" dirty="0">
              <a:solidFill>
                <a:srgbClr val="5E5E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19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2800" dirty="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  <a:endParaRPr sz="3733" dirty="0">
              <a:solidFill>
                <a:srgbClr val="5E5E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/>
          <p:nvPr/>
        </p:nvSpPr>
        <p:spPr>
          <a:xfrm>
            <a:off x="324600" y="1007696"/>
            <a:ext cx="11542800" cy="4842608"/>
          </a:xfrm>
          <a:prstGeom prst="rect">
            <a:avLst/>
          </a:prstGeom>
          <a:solidFill>
            <a:srgbClr val="274E13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09600" tIns="609600" rIns="609600" bIns="6096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</a:pPr>
            <a:r>
              <a:rPr lang="en" sz="5800" b="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AI is…</a:t>
            </a:r>
            <a:endParaRPr sz="58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</a:pPr>
            <a:r>
              <a:rPr lang="en-US" sz="5800" b="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 branch of computer science aimed at creating machines that </a:t>
            </a:r>
            <a:r>
              <a:rPr lang="en-US" sz="5800" b="1" dirty="0">
                <a:solidFill>
                  <a:srgbClr val="B8E08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mimic human intelligence.​</a:t>
            </a:r>
            <a:endParaRPr sz="5800" b="1" dirty="0">
              <a:solidFill>
                <a:srgbClr val="B8E0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F59FD-1185-9632-2A84-B2506AA76057}"/>
              </a:ext>
            </a:extLst>
          </p:cNvPr>
          <p:cNvSpPr txBox="1"/>
          <p:nvPr/>
        </p:nvSpPr>
        <p:spPr>
          <a:xfrm>
            <a:off x="8984974" y="5943600"/>
            <a:ext cx="31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Source: ISTE (Click here)</a:t>
            </a:r>
            <a:endParaRPr lang="ko-US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>
          <a:extLst>
            <a:ext uri="{FF2B5EF4-FFF2-40B4-BE49-F238E27FC236}">
              <a16:creationId xmlns:a16="http://schemas.microsoft.com/office/drawing/2014/main" id="{7C71DDC0-CB6D-8F79-9820-D5687C86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>
            <a:extLst>
              <a:ext uri="{FF2B5EF4-FFF2-40B4-BE49-F238E27FC236}">
                <a16:creationId xmlns:a16="http://schemas.microsoft.com/office/drawing/2014/main" id="{ABDC53E5-859E-3452-447B-1961D26AC131}"/>
              </a:ext>
            </a:extLst>
          </p:cNvPr>
          <p:cNvSpPr txBox="1"/>
          <p:nvPr/>
        </p:nvSpPr>
        <p:spPr>
          <a:xfrm>
            <a:off x="324600" y="1007696"/>
            <a:ext cx="11542800" cy="4308872"/>
          </a:xfrm>
          <a:prstGeom prst="rect">
            <a:avLst/>
          </a:prstGeom>
          <a:solidFill>
            <a:srgbClr val="274E13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09600" tIns="609600" rIns="609600" bIns="6096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</a:pPr>
            <a:r>
              <a:rPr lang="en-US" sz="5000" b="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It's used to perform tasks that usually require human thought, like </a:t>
            </a:r>
            <a:r>
              <a:rPr lang="en-US" sz="5000" b="1" dirty="0">
                <a:solidFill>
                  <a:srgbClr val="B8E08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understanding language, recognizing patterns, or making decisions. </a:t>
            </a:r>
            <a:endParaRPr sz="5000" b="1" dirty="0">
              <a:solidFill>
                <a:srgbClr val="B8E0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DFE23-FD25-7779-242E-AABEC08CB6C6}"/>
              </a:ext>
            </a:extLst>
          </p:cNvPr>
          <p:cNvSpPr txBox="1"/>
          <p:nvPr/>
        </p:nvSpPr>
        <p:spPr>
          <a:xfrm>
            <a:off x="8984974" y="5943600"/>
            <a:ext cx="31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Source: ISTE (Click here)</a:t>
            </a:r>
            <a:endParaRPr lang="ko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5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>
          <a:extLst>
            <a:ext uri="{FF2B5EF4-FFF2-40B4-BE49-F238E27FC236}">
              <a16:creationId xmlns:a16="http://schemas.microsoft.com/office/drawing/2014/main" id="{AD64E05E-7A63-533A-9DFC-F4C73BE9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>
            <a:extLst>
              <a:ext uri="{FF2B5EF4-FFF2-40B4-BE49-F238E27FC236}">
                <a16:creationId xmlns:a16="http://schemas.microsoft.com/office/drawing/2014/main" id="{90CBC9C5-E669-D41E-20C6-DFD842AF864C}"/>
              </a:ext>
            </a:extLst>
          </p:cNvPr>
          <p:cNvSpPr txBox="1"/>
          <p:nvPr/>
        </p:nvSpPr>
        <p:spPr>
          <a:xfrm>
            <a:off x="324600" y="1007696"/>
            <a:ext cx="11542800" cy="3908762"/>
          </a:xfrm>
          <a:prstGeom prst="rect">
            <a:avLst/>
          </a:prstGeom>
          <a:solidFill>
            <a:srgbClr val="274E13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09600" tIns="609600" rIns="609600" bIns="6096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</a:pPr>
            <a:r>
              <a:rPr lang="en-US" sz="5800" b="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Essentially, AI allows machines to </a:t>
            </a:r>
            <a:r>
              <a:rPr lang="en-US" sz="5800" b="1" dirty="0">
                <a:solidFill>
                  <a:srgbClr val="B8E08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learn, adapt, and perform tasks like Humans</a:t>
            </a:r>
            <a:r>
              <a:rPr lang="en-US" sz="5800" b="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  <a:endParaRPr sz="5800" b="1" dirty="0">
              <a:solidFill>
                <a:srgbClr val="CFE2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42316-C081-6FD9-FA9A-F6FE07E0AB08}"/>
              </a:ext>
            </a:extLst>
          </p:cNvPr>
          <p:cNvSpPr txBox="1"/>
          <p:nvPr/>
        </p:nvSpPr>
        <p:spPr>
          <a:xfrm>
            <a:off x="8984974" y="5943600"/>
            <a:ext cx="31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Source: ISTE (Click here)</a:t>
            </a:r>
            <a:endParaRPr lang="ko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6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9"/>
          <p:cNvSpPr txBox="1"/>
          <p:nvPr/>
        </p:nvSpPr>
        <p:spPr>
          <a:xfrm>
            <a:off x="292867" y="283156"/>
            <a:ext cx="151476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733" b="1" dirty="0">
                <a:solidFill>
                  <a:srgbClr val="DF53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Machine Learning</a:t>
            </a:r>
            <a:endParaRPr sz="3733" b="1" dirty="0">
              <a:solidFill>
                <a:srgbClr val="DF53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F5B0790-6A42-2C92-CE4D-C9BD999B3998}"/>
              </a:ext>
            </a:extLst>
          </p:cNvPr>
          <p:cNvSpPr/>
          <p:nvPr/>
        </p:nvSpPr>
        <p:spPr>
          <a:xfrm>
            <a:off x="709449" y="2159875"/>
            <a:ext cx="5155324" cy="3878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an image, diagram, or screenshot illustrating supervised learning.</a:t>
            </a:r>
            <a:endParaRPr lang="ko-US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A0DD99C-D08D-23F8-CF10-6B5AEC0451B3}"/>
              </a:ext>
            </a:extLst>
          </p:cNvPr>
          <p:cNvSpPr/>
          <p:nvPr/>
        </p:nvSpPr>
        <p:spPr>
          <a:xfrm>
            <a:off x="6327229" y="2159875"/>
            <a:ext cx="5155324" cy="3878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an image, diagram, or screenshot illustrating unsupervised learning.</a:t>
            </a:r>
            <a:endParaRPr lang="ko-US" dirty="0">
              <a:solidFill>
                <a:schemeClr val="tx1"/>
              </a:solidFill>
            </a:endParaRPr>
          </a:p>
        </p:txBody>
      </p:sp>
      <p:grpSp>
        <p:nvGrpSpPr>
          <p:cNvPr id="6" name="Google Shape;479;p71">
            <a:extLst>
              <a:ext uri="{FF2B5EF4-FFF2-40B4-BE49-F238E27FC236}">
                <a16:creationId xmlns:a16="http://schemas.microsoft.com/office/drawing/2014/main" id="{F1B5A9C0-0842-D921-8C25-D71F58654ED0}"/>
              </a:ext>
            </a:extLst>
          </p:cNvPr>
          <p:cNvGrpSpPr/>
          <p:nvPr/>
        </p:nvGrpSpPr>
        <p:grpSpPr>
          <a:xfrm>
            <a:off x="855512" y="1173927"/>
            <a:ext cx="4863197" cy="801167"/>
            <a:chOff x="0" y="-64638"/>
            <a:chExt cx="1921200" cy="316500"/>
          </a:xfrm>
        </p:grpSpPr>
        <p:sp>
          <p:nvSpPr>
            <p:cNvPr id="7" name="Google Shape;480;p71">
              <a:extLst>
                <a:ext uri="{FF2B5EF4-FFF2-40B4-BE49-F238E27FC236}">
                  <a16:creationId xmlns:a16="http://schemas.microsoft.com/office/drawing/2014/main" id="{A5C3F3AD-1A6F-0383-B0D9-C03F00769163}"/>
                </a:ext>
              </a:extLst>
            </p:cNvPr>
            <p:cNvSpPr/>
            <p:nvPr/>
          </p:nvSpPr>
          <p:spPr>
            <a:xfrm>
              <a:off x="0" y="0"/>
              <a:ext cx="1921171" cy="211696"/>
            </a:xfrm>
            <a:custGeom>
              <a:avLst/>
              <a:gdLst/>
              <a:ahLst/>
              <a:cxnLst/>
              <a:rect l="l" t="t" r="r" b="b"/>
              <a:pathLst>
                <a:path w="1921171" h="211696" extrusionOk="0">
                  <a:moveTo>
                    <a:pt x="54129" y="0"/>
                  </a:moveTo>
                  <a:lnTo>
                    <a:pt x="1867042" y="0"/>
                  </a:lnTo>
                  <a:cubicBezTo>
                    <a:pt x="1896937" y="0"/>
                    <a:pt x="1921171" y="24234"/>
                    <a:pt x="1921171" y="54129"/>
                  </a:cubicBezTo>
                  <a:lnTo>
                    <a:pt x="1921171" y="157567"/>
                  </a:lnTo>
                  <a:cubicBezTo>
                    <a:pt x="1921171" y="171923"/>
                    <a:pt x="1915468" y="185691"/>
                    <a:pt x="1905317" y="195842"/>
                  </a:cubicBezTo>
                  <a:cubicBezTo>
                    <a:pt x="1895166" y="205993"/>
                    <a:pt x="1881398" y="211696"/>
                    <a:pt x="1867042" y="211696"/>
                  </a:cubicBezTo>
                  <a:lnTo>
                    <a:pt x="54129" y="211696"/>
                  </a:lnTo>
                  <a:cubicBezTo>
                    <a:pt x="24234" y="211696"/>
                    <a:pt x="0" y="187462"/>
                    <a:pt x="0" y="157567"/>
                  </a:cubicBezTo>
                  <a:lnTo>
                    <a:pt x="0" y="54129"/>
                  </a:lnTo>
                  <a:cubicBezTo>
                    <a:pt x="0" y="24234"/>
                    <a:pt x="24234" y="0"/>
                    <a:pt x="54129" y="0"/>
                  </a:cubicBezTo>
                  <a:close/>
                </a:path>
              </a:pathLst>
            </a:custGeom>
            <a:solidFill>
              <a:srgbClr val="02B676"/>
            </a:solid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sp>
          <p:nvSpPr>
            <p:cNvPr id="8" name="Google Shape;481;p71">
              <a:extLst>
                <a:ext uri="{FF2B5EF4-FFF2-40B4-BE49-F238E27FC236}">
                  <a16:creationId xmlns:a16="http://schemas.microsoft.com/office/drawing/2014/main" id="{E4286CD2-2603-7606-C6B3-4A2AB5137E24}"/>
                </a:ext>
              </a:extLst>
            </p:cNvPr>
            <p:cNvSpPr txBox="1"/>
            <p:nvPr/>
          </p:nvSpPr>
          <p:spPr>
            <a:xfrm>
              <a:off x="0" y="-64638"/>
              <a:ext cx="19212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" sz="2000" b="1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Supervised Learning</a:t>
              </a:r>
              <a:endParaRPr sz="933" dirty="0"/>
            </a:p>
          </p:txBody>
        </p:sp>
      </p:grpSp>
      <p:grpSp>
        <p:nvGrpSpPr>
          <p:cNvPr id="9" name="Google Shape;479;p71">
            <a:extLst>
              <a:ext uri="{FF2B5EF4-FFF2-40B4-BE49-F238E27FC236}">
                <a16:creationId xmlns:a16="http://schemas.microsoft.com/office/drawing/2014/main" id="{EE6E0161-8F17-C15B-C8CA-7A3A2159A5D2}"/>
              </a:ext>
            </a:extLst>
          </p:cNvPr>
          <p:cNvGrpSpPr/>
          <p:nvPr/>
        </p:nvGrpSpPr>
        <p:grpSpPr>
          <a:xfrm>
            <a:off x="6473291" y="1173926"/>
            <a:ext cx="4863197" cy="801167"/>
            <a:chOff x="0" y="-64638"/>
            <a:chExt cx="1921200" cy="316500"/>
          </a:xfrm>
        </p:grpSpPr>
        <p:sp>
          <p:nvSpPr>
            <p:cNvPr id="10" name="Google Shape;480;p71">
              <a:extLst>
                <a:ext uri="{FF2B5EF4-FFF2-40B4-BE49-F238E27FC236}">
                  <a16:creationId xmlns:a16="http://schemas.microsoft.com/office/drawing/2014/main" id="{AB1A5F30-1804-4DA3-A42A-B8548611E755}"/>
                </a:ext>
              </a:extLst>
            </p:cNvPr>
            <p:cNvSpPr/>
            <p:nvPr/>
          </p:nvSpPr>
          <p:spPr>
            <a:xfrm>
              <a:off x="0" y="0"/>
              <a:ext cx="1921171" cy="211696"/>
            </a:xfrm>
            <a:custGeom>
              <a:avLst/>
              <a:gdLst/>
              <a:ahLst/>
              <a:cxnLst/>
              <a:rect l="l" t="t" r="r" b="b"/>
              <a:pathLst>
                <a:path w="1921171" h="211696" extrusionOk="0">
                  <a:moveTo>
                    <a:pt x="54129" y="0"/>
                  </a:moveTo>
                  <a:lnTo>
                    <a:pt x="1867042" y="0"/>
                  </a:lnTo>
                  <a:cubicBezTo>
                    <a:pt x="1896937" y="0"/>
                    <a:pt x="1921171" y="24234"/>
                    <a:pt x="1921171" y="54129"/>
                  </a:cubicBezTo>
                  <a:lnTo>
                    <a:pt x="1921171" y="157567"/>
                  </a:lnTo>
                  <a:cubicBezTo>
                    <a:pt x="1921171" y="171923"/>
                    <a:pt x="1915468" y="185691"/>
                    <a:pt x="1905317" y="195842"/>
                  </a:cubicBezTo>
                  <a:cubicBezTo>
                    <a:pt x="1895166" y="205993"/>
                    <a:pt x="1881398" y="211696"/>
                    <a:pt x="1867042" y="211696"/>
                  </a:cubicBezTo>
                  <a:lnTo>
                    <a:pt x="54129" y="211696"/>
                  </a:lnTo>
                  <a:cubicBezTo>
                    <a:pt x="24234" y="211696"/>
                    <a:pt x="0" y="187462"/>
                    <a:pt x="0" y="157567"/>
                  </a:cubicBezTo>
                  <a:lnTo>
                    <a:pt x="0" y="54129"/>
                  </a:lnTo>
                  <a:cubicBezTo>
                    <a:pt x="0" y="24234"/>
                    <a:pt x="24234" y="0"/>
                    <a:pt x="54129" y="0"/>
                  </a:cubicBezTo>
                  <a:close/>
                </a:path>
              </a:pathLst>
            </a:custGeom>
            <a:solidFill>
              <a:srgbClr val="02B676"/>
            </a:solid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sp>
          <p:nvSpPr>
            <p:cNvPr id="11" name="Google Shape;481;p71">
              <a:extLst>
                <a:ext uri="{FF2B5EF4-FFF2-40B4-BE49-F238E27FC236}">
                  <a16:creationId xmlns:a16="http://schemas.microsoft.com/office/drawing/2014/main" id="{60CF5AFA-AAE7-2940-0132-30EBCC4562CA}"/>
                </a:ext>
              </a:extLst>
            </p:cNvPr>
            <p:cNvSpPr txBox="1"/>
            <p:nvPr/>
          </p:nvSpPr>
          <p:spPr>
            <a:xfrm>
              <a:off x="0" y="-64638"/>
              <a:ext cx="19212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" sz="2000" b="1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Unsupervised Learning</a:t>
              </a:r>
              <a:endParaRPr sz="933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71"/>
          <p:cNvGrpSpPr/>
          <p:nvPr/>
        </p:nvGrpSpPr>
        <p:grpSpPr>
          <a:xfrm>
            <a:off x="440619" y="996375"/>
            <a:ext cx="4863197" cy="801167"/>
            <a:chOff x="0" y="-64638"/>
            <a:chExt cx="1921200" cy="316500"/>
          </a:xfrm>
        </p:grpSpPr>
        <p:sp>
          <p:nvSpPr>
            <p:cNvPr id="480" name="Google Shape;480;p71"/>
            <p:cNvSpPr/>
            <p:nvPr/>
          </p:nvSpPr>
          <p:spPr>
            <a:xfrm>
              <a:off x="0" y="0"/>
              <a:ext cx="1921171" cy="211696"/>
            </a:xfrm>
            <a:custGeom>
              <a:avLst/>
              <a:gdLst/>
              <a:ahLst/>
              <a:cxnLst/>
              <a:rect l="l" t="t" r="r" b="b"/>
              <a:pathLst>
                <a:path w="1921171" h="211696" extrusionOk="0">
                  <a:moveTo>
                    <a:pt x="54129" y="0"/>
                  </a:moveTo>
                  <a:lnTo>
                    <a:pt x="1867042" y="0"/>
                  </a:lnTo>
                  <a:cubicBezTo>
                    <a:pt x="1896937" y="0"/>
                    <a:pt x="1921171" y="24234"/>
                    <a:pt x="1921171" y="54129"/>
                  </a:cubicBezTo>
                  <a:lnTo>
                    <a:pt x="1921171" y="157567"/>
                  </a:lnTo>
                  <a:cubicBezTo>
                    <a:pt x="1921171" y="171923"/>
                    <a:pt x="1915468" y="185691"/>
                    <a:pt x="1905317" y="195842"/>
                  </a:cubicBezTo>
                  <a:cubicBezTo>
                    <a:pt x="1895166" y="205993"/>
                    <a:pt x="1881398" y="211696"/>
                    <a:pt x="1867042" y="211696"/>
                  </a:cubicBezTo>
                  <a:lnTo>
                    <a:pt x="54129" y="211696"/>
                  </a:lnTo>
                  <a:cubicBezTo>
                    <a:pt x="24234" y="211696"/>
                    <a:pt x="0" y="187462"/>
                    <a:pt x="0" y="157567"/>
                  </a:cubicBezTo>
                  <a:lnTo>
                    <a:pt x="0" y="54129"/>
                  </a:lnTo>
                  <a:cubicBezTo>
                    <a:pt x="0" y="24234"/>
                    <a:pt x="24234" y="0"/>
                    <a:pt x="54129" y="0"/>
                  </a:cubicBezTo>
                  <a:close/>
                </a:path>
              </a:pathLst>
            </a:custGeom>
            <a:solidFill>
              <a:srgbClr val="02B676"/>
            </a:solid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sp>
          <p:nvSpPr>
            <p:cNvPr id="481" name="Google Shape;481;p71"/>
            <p:cNvSpPr txBox="1"/>
            <p:nvPr/>
          </p:nvSpPr>
          <p:spPr>
            <a:xfrm>
              <a:off x="0" y="-64638"/>
              <a:ext cx="19212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Reinforcement Learning</a:t>
              </a:r>
              <a:endParaRPr sz="933" dirty="0"/>
            </a:p>
          </p:txBody>
        </p:sp>
      </p:grpSp>
      <p:sp>
        <p:nvSpPr>
          <p:cNvPr id="483" name="Google Shape;483;p71"/>
          <p:cNvSpPr txBox="1"/>
          <p:nvPr/>
        </p:nvSpPr>
        <p:spPr>
          <a:xfrm>
            <a:off x="292867" y="283156"/>
            <a:ext cx="151476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733" b="1" dirty="0">
                <a:solidFill>
                  <a:srgbClr val="DF53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Machine Learning</a:t>
            </a:r>
            <a:endParaRPr sz="3733" b="1" dirty="0">
              <a:solidFill>
                <a:srgbClr val="DF53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3D1AED9-4527-5C27-D04D-847CEBFC1F35}"/>
              </a:ext>
            </a:extLst>
          </p:cNvPr>
          <p:cNvSpPr/>
          <p:nvPr/>
        </p:nvSpPr>
        <p:spPr>
          <a:xfrm>
            <a:off x="1639615" y="1917446"/>
            <a:ext cx="9648496" cy="4171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an image, diagram, or screenshot illustrating reinforcement learning</a:t>
            </a:r>
            <a:endParaRPr lang="ko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>
          <a:extLst>
            <a:ext uri="{FF2B5EF4-FFF2-40B4-BE49-F238E27FC236}">
              <a16:creationId xmlns:a16="http://schemas.microsoft.com/office/drawing/2014/main" id="{960DAE16-D1B8-88BC-CC45-CDD9DA3AC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71">
            <a:extLst>
              <a:ext uri="{FF2B5EF4-FFF2-40B4-BE49-F238E27FC236}">
                <a16:creationId xmlns:a16="http://schemas.microsoft.com/office/drawing/2014/main" id="{9088323A-C74F-EA8B-F6CE-D2023C35D3E4}"/>
              </a:ext>
            </a:extLst>
          </p:cNvPr>
          <p:cNvGrpSpPr/>
          <p:nvPr/>
        </p:nvGrpSpPr>
        <p:grpSpPr>
          <a:xfrm>
            <a:off x="3442237" y="2365075"/>
            <a:ext cx="4863197" cy="1585968"/>
            <a:chOff x="0" y="-64638"/>
            <a:chExt cx="1921200" cy="316500"/>
          </a:xfrm>
        </p:grpSpPr>
        <p:sp>
          <p:nvSpPr>
            <p:cNvPr id="480" name="Google Shape;480;p71">
              <a:extLst>
                <a:ext uri="{FF2B5EF4-FFF2-40B4-BE49-F238E27FC236}">
                  <a16:creationId xmlns:a16="http://schemas.microsoft.com/office/drawing/2014/main" id="{FF0AF8CD-4C6A-39F6-78AA-1C58FDECAA57}"/>
                </a:ext>
              </a:extLst>
            </p:cNvPr>
            <p:cNvSpPr/>
            <p:nvPr/>
          </p:nvSpPr>
          <p:spPr>
            <a:xfrm>
              <a:off x="0" y="0"/>
              <a:ext cx="1921171" cy="211696"/>
            </a:xfrm>
            <a:custGeom>
              <a:avLst/>
              <a:gdLst/>
              <a:ahLst/>
              <a:cxnLst/>
              <a:rect l="l" t="t" r="r" b="b"/>
              <a:pathLst>
                <a:path w="1921171" h="211696" extrusionOk="0">
                  <a:moveTo>
                    <a:pt x="54129" y="0"/>
                  </a:moveTo>
                  <a:lnTo>
                    <a:pt x="1867042" y="0"/>
                  </a:lnTo>
                  <a:cubicBezTo>
                    <a:pt x="1896937" y="0"/>
                    <a:pt x="1921171" y="24234"/>
                    <a:pt x="1921171" y="54129"/>
                  </a:cubicBezTo>
                  <a:lnTo>
                    <a:pt x="1921171" y="157567"/>
                  </a:lnTo>
                  <a:cubicBezTo>
                    <a:pt x="1921171" y="171923"/>
                    <a:pt x="1915468" y="185691"/>
                    <a:pt x="1905317" y="195842"/>
                  </a:cubicBezTo>
                  <a:cubicBezTo>
                    <a:pt x="1895166" y="205993"/>
                    <a:pt x="1881398" y="211696"/>
                    <a:pt x="1867042" y="211696"/>
                  </a:cubicBezTo>
                  <a:lnTo>
                    <a:pt x="54129" y="211696"/>
                  </a:lnTo>
                  <a:cubicBezTo>
                    <a:pt x="24234" y="211696"/>
                    <a:pt x="0" y="187462"/>
                    <a:pt x="0" y="157567"/>
                  </a:cubicBezTo>
                  <a:lnTo>
                    <a:pt x="0" y="54129"/>
                  </a:lnTo>
                  <a:cubicBezTo>
                    <a:pt x="0" y="24234"/>
                    <a:pt x="24234" y="0"/>
                    <a:pt x="54129" y="0"/>
                  </a:cubicBezTo>
                  <a:close/>
                </a:path>
              </a:pathLst>
            </a:custGeom>
            <a:solidFill>
              <a:srgbClr val="02B676"/>
            </a:solid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" name="Google Shape;481;p71">
              <a:extLst>
                <a:ext uri="{FF2B5EF4-FFF2-40B4-BE49-F238E27FC236}">
                  <a16:creationId xmlns:a16="http://schemas.microsoft.com/office/drawing/2014/main" id="{9C9416C4-7E4D-5D75-901A-68F486C23643}"/>
                </a:ext>
              </a:extLst>
            </p:cNvPr>
            <p:cNvSpPr txBox="1"/>
            <p:nvPr/>
          </p:nvSpPr>
          <p:spPr>
            <a:xfrm>
              <a:off x="0" y="-64638"/>
              <a:ext cx="19212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Teachable Machine</a:t>
              </a:r>
              <a:endParaRPr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3" name="Google Shape;483;p71">
            <a:extLst>
              <a:ext uri="{FF2B5EF4-FFF2-40B4-BE49-F238E27FC236}">
                <a16:creationId xmlns:a16="http://schemas.microsoft.com/office/drawing/2014/main" id="{CD3CCB3C-1C7B-A036-BCE4-E5E3FE013786}"/>
              </a:ext>
            </a:extLst>
          </p:cNvPr>
          <p:cNvSpPr txBox="1"/>
          <p:nvPr/>
        </p:nvSpPr>
        <p:spPr>
          <a:xfrm>
            <a:off x="292867" y="283156"/>
            <a:ext cx="151476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733" b="1" dirty="0">
                <a:solidFill>
                  <a:srgbClr val="DF53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Time!</a:t>
            </a:r>
            <a:endParaRPr sz="3733" b="1" dirty="0">
              <a:solidFill>
                <a:srgbClr val="DF53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483;p71">
            <a:extLst>
              <a:ext uri="{FF2B5EF4-FFF2-40B4-BE49-F238E27FC236}">
                <a16:creationId xmlns:a16="http://schemas.microsoft.com/office/drawing/2014/main" id="{285EDBF3-AF34-BFA4-4765-1548F91FB61F}"/>
              </a:ext>
            </a:extLst>
          </p:cNvPr>
          <p:cNvSpPr txBox="1"/>
          <p:nvPr/>
        </p:nvSpPr>
        <p:spPr>
          <a:xfrm>
            <a:off x="4222137" y="3765941"/>
            <a:ext cx="151476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endParaRPr sz="28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6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/>
          <p:nvPr/>
        </p:nvSpPr>
        <p:spPr>
          <a:xfrm>
            <a:off x="133" y="12387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>
                <a:solidFill>
                  <a:srgbClr val="FFFFFF"/>
                </a:solidFill>
              </a:rPr>
              <a:t>What uses AI?</a:t>
            </a:r>
            <a:endParaRPr sz="9733">
              <a:solidFill>
                <a:srgbClr val="FFFFFF"/>
              </a:solidFill>
            </a:endParaRPr>
          </a:p>
        </p:txBody>
      </p:sp>
      <p:cxnSp>
        <p:nvCxnSpPr>
          <p:cNvPr id="307" name="Google Shape;307;p50"/>
          <p:cNvCxnSpPr/>
          <p:nvPr/>
        </p:nvCxnSpPr>
        <p:spPr>
          <a:xfrm rot="10800000" flipH="1">
            <a:off x="1665767" y="3431841"/>
            <a:ext cx="8860400" cy="1531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08" name="Google Shape;308;p50"/>
          <p:cNvSpPr/>
          <p:nvPr/>
        </p:nvSpPr>
        <p:spPr>
          <a:xfrm>
            <a:off x="229583" y="3068084"/>
            <a:ext cx="2872400" cy="1236400"/>
          </a:xfrm>
          <a:prstGeom prst="wedgeEllipseCallout">
            <a:avLst>
              <a:gd name="adj1" fmla="val -4916"/>
              <a:gd name="adj2" fmla="val 101482"/>
            </a:avLst>
          </a:prstGeom>
          <a:solidFill>
            <a:srgbClr val="990000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way! That doesn’t use AI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0"/>
          <p:cNvSpPr/>
          <p:nvPr/>
        </p:nvSpPr>
        <p:spPr>
          <a:xfrm>
            <a:off x="9090048" y="4197497"/>
            <a:ext cx="2872400" cy="1129600"/>
          </a:xfrm>
          <a:prstGeom prst="wedgeEllipseCallout">
            <a:avLst>
              <a:gd name="adj1" fmla="val 3337"/>
              <a:gd name="adj2" fmla="val -111419"/>
            </a:avLst>
          </a:prstGeom>
          <a:solidFill>
            <a:srgbClr val="00B050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Yes! That uses AI.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0"/>
          <p:cNvSpPr/>
          <p:nvPr/>
        </p:nvSpPr>
        <p:spPr>
          <a:xfrm>
            <a:off x="4590505" y="5219728"/>
            <a:ext cx="3010800" cy="1129600"/>
          </a:xfrm>
          <a:prstGeom prst="wedgeEllipseCallout">
            <a:avLst>
              <a:gd name="adj1" fmla="val -4327"/>
              <a:gd name="adj2" fmla="val -127911"/>
            </a:avLst>
          </a:prstGeom>
          <a:solidFill>
            <a:srgbClr val="FFC000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Hmm...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am not sure.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D0850-4BC1-3EFF-1844-B6981DC34075}"/>
              </a:ext>
            </a:extLst>
          </p:cNvPr>
          <p:cNvSpPr txBox="1"/>
          <p:nvPr/>
        </p:nvSpPr>
        <p:spPr>
          <a:xfrm>
            <a:off x="8373298" y="5769587"/>
            <a:ext cx="3963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1200" dirty="0">
                <a:latin typeface="+mn-lt"/>
                <a:cs typeface="Calibri" panose="020F0502020204030204" pitchFamily="34" charset="0"/>
              </a:rPr>
              <a:t>Note.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Slides 2-9: </a:t>
            </a:r>
            <a:r>
              <a:rPr lang="ko-US" sz="1200" dirty="0">
                <a:latin typeface="+mn-lt"/>
                <a:cs typeface="Calibri" panose="020F0502020204030204" pitchFamily="34" charset="0"/>
              </a:rPr>
              <a:t>Adapted from “AI vs. Not AI” (pp. 6-17), by AI Goes Rural, 2022, Indiana University. Copyright [2026] by The Trustees of Indiana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/>
        </p:nvSpPr>
        <p:spPr>
          <a:xfrm>
            <a:off x="0" y="4725668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Toaster</a:t>
            </a:r>
            <a:endParaRPr sz="9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51"/>
          <p:cNvSpPr txBox="1"/>
          <p:nvPr/>
        </p:nvSpPr>
        <p:spPr>
          <a:xfrm>
            <a:off x="406400" y="40640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200"/>
              <a:t> </a:t>
            </a:r>
            <a:endParaRPr sz="3200"/>
          </a:p>
        </p:txBody>
      </p:sp>
      <p:pic>
        <p:nvPicPr>
          <p:cNvPr id="1026" name="Picture 2" descr="A toaster">
            <a:extLst>
              <a:ext uri="{FF2B5EF4-FFF2-40B4-BE49-F238E27FC236}">
                <a16:creationId xmlns:a16="http://schemas.microsoft.com/office/drawing/2014/main" id="{2B169B82-D1EC-4D4E-D63A-6EF7782E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49" y="167354"/>
            <a:ext cx="6478902" cy="43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FBA80-D0FF-799A-743E-0C0332156262}"/>
              </a:ext>
            </a:extLst>
          </p:cNvPr>
          <p:cNvSpPr txBox="1"/>
          <p:nvPr/>
        </p:nvSpPr>
        <p:spPr>
          <a:xfrm>
            <a:off x="5780690" y="4486622"/>
            <a:ext cx="66425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Toaster picture attribution: Kansattica, CC BY 4.0 &lt;https://creativecommons.org/licenses/by/4.0&gt;, via Wikimedia Commons</a:t>
            </a:r>
            <a:endParaRPr lang="ko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/>
        </p:nvSpPr>
        <p:spPr>
          <a:xfrm>
            <a:off x="0" y="4658339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Industrial Robot</a:t>
            </a:r>
            <a:endParaRPr sz="9733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DEEFF-D589-A395-E048-9CE0E6AD9E24}"/>
              </a:ext>
            </a:extLst>
          </p:cNvPr>
          <p:cNvSpPr txBox="1"/>
          <p:nvPr/>
        </p:nvSpPr>
        <p:spPr>
          <a:xfrm>
            <a:off x="3058510" y="3092329"/>
            <a:ext cx="6117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ko-US" dirty="0"/>
            </a:br>
            <a:endParaRPr lang="ko-US" dirty="0"/>
          </a:p>
        </p:txBody>
      </p:sp>
      <p:pic>
        <p:nvPicPr>
          <p:cNvPr id="2052" name="Picture 4" descr="Robot arms manufacturing machinery">
            <a:extLst>
              <a:ext uri="{FF2B5EF4-FFF2-40B4-BE49-F238E27FC236}">
                <a16:creationId xmlns:a16="http://schemas.microsoft.com/office/drawing/2014/main" id="{F05EE967-7D17-37E6-E4E6-8DD98BDF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7" y="237478"/>
            <a:ext cx="6022261" cy="41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D3A10-C87B-E3CC-E1C1-0ACC8D4026B1}"/>
              </a:ext>
            </a:extLst>
          </p:cNvPr>
          <p:cNvSpPr txBox="1"/>
          <p:nvPr/>
        </p:nvSpPr>
        <p:spPr>
          <a:xfrm>
            <a:off x="5502166" y="4423767"/>
            <a:ext cx="6718200" cy="23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Robot picture attribution: Tecnowey, CC BY-SA 3.0 &lt;https://creativecommons.org/licenses/by-sa/3.0&gt;, via Wikimedia Commons</a:t>
            </a:r>
            <a:endParaRPr lang="ko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/>
          <p:nvPr/>
        </p:nvSpPr>
        <p:spPr>
          <a:xfrm>
            <a:off x="14103" y="4657381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Siri on iPhone</a:t>
            </a:r>
            <a:endParaRPr sz="9733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그림 1" descr="A phone displaying a Siri conversation.">
            <a:extLst>
              <a:ext uri="{FF2B5EF4-FFF2-40B4-BE49-F238E27FC236}">
                <a16:creationId xmlns:a16="http://schemas.microsoft.com/office/drawing/2014/main" id="{781E212A-7171-F6A7-ABA7-9D2F7D8E4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51" y="234367"/>
            <a:ext cx="5523098" cy="4135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51A80-1F87-C1F1-5DC5-C8591256555F}"/>
              </a:ext>
            </a:extLst>
          </p:cNvPr>
          <p:cNvSpPr txBox="1"/>
          <p:nvPr/>
        </p:nvSpPr>
        <p:spPr>
          <a:xfrm>
            <a:off x="8246733" y="4426549"/>
            <a:ext cx="6121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&lt;https://creativecommons.org/licenses/by/2.0&gt;, via Wikimedia Commons </a:t>
            </a:r>
            <a:endParaRPr lang="ko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/>
          <p:nvPr/>
        </p:nvSpPr>
        <p:spPr>
          <a:xfrm>
            <a:off x="0" y="4670628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Self-Driving </a:t>
            </a:r>
            <a:r>
              <a:rPr lang="en" sz="97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</a:t>
            </a:r>
            <a:endParaRPr sz="9733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그림 1" descr="A self-driving car. ">
            <a:extLst>
              <a:ext uri="{FF2B5EF4-FFF2-40B4-BE49-F238E27FC236}">
                <a16:creationId xmlns:a16="http://schemas.microsoft.com/office/drawing/2014/main" id="{04003D3D-5369-09AF-9D95-0422356F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501" y="341010"/>
            <a:ext cx="6750997" cy="407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04A5-A627-4BE5-7418-9B3B6E3E91E2}"/>
              </a:ext>
            </a:extLst>
          </p:cNvPr>
          <p:cNvSpPr txBox="1"/>
          <p:nvPr/>
        </p:nvSpPr>
        <p:spPr>
          <a:xfrm>
            <a:off x="8734096" y="4439796"/>
            <a:ext cx="61170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Self Driving Car: Retired electrician, CC0, via Wikimedia Commons</a:t>
            </a:r>
            <a:endParaRPr lang="ko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/>
        </p:nvSpPr>
        <p:spPr>
          <a:xfrm>
            <a:off x="0" y="4656401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Washing Machine</a:t>
            </a:r>
            <a:endParaRPr sz="9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그림 1" descr="A washing machine and a dryer. ">
            <a:extLst>
              <a:ext uri="{FF2B5EF4-FFF2-40B4-BE49-F238E27FC236}">
                <a16:creationId xmlns:a16="http://schemas.microsoft.com/office/drawing/2014/main" id="{F8886DAF-76D5-FB80-A028-96EAE8691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250197"/>
            <a:ext cx="4921250" cy="4073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49E72-E2E6-1E85-7FD2-01C6FD77C63F}"/>
              </a:ext>
            </a:extLst>
          </p:cNvPr>
          <p:cNvSpPr txBox="1"/>
          <p:nvPr/>
        </p:nvSpPr>
        <p:spPr>
          <a:xfrm>
            <a:off x="6327775" y="4374642"/>
            <a:ext cx="6121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Washer attribution: LG전자, CC BY 2.0 &lt;https://creativecommons.org/licenses/by/2.0&gt;, via Wikimedia Commons</a:t>
            </a:r>
            <a:endParaRPr lang="ko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/>
        </p:nvSpPr>
        <p:spPr>
          <a:xfrm>
            <a:off x="0" y="4871197"/>
            <a:ext cx="12231200" cy="1538842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</a:pPr>
            <a:r>
              <a:rPr lang="en" sz="8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 Watches</a:t>
            </a:r>
            <a:endParaRPr sz="8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그림 1" descr="Three smart watches.">
            <a:extLst>
              <a:ext uri="{FF2B5EF4-FFF2-40B4-BE49-F238E27FC236}">
                <a16:creationId xmlns:a16="http://schemas.microsoft.com/office/drawing/2014/main" id="{2A669273-A7C3-8F33-895A-48E862DF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98" y="120100"/>
            <a:ext cx="6860472" cy="4400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915EF-D24C-3D78-D5B9-3C960635A6AB}"/>
              </a:ext>
            </a:extLst>
          </p:cNvPr>
          <p:cNvSpPr txBox="1"/>
          <p:nvPr/>
        </p:nvSpPr>
        <p:spPr>
          <a:xfrm>
            <a:off x="5927834" y="4599095"/>
            <a:ext cx="7803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Smart Watches attribution:  Google, CC BY 3.0 &lt;https://creativecommons.org/licenses/by/3.0&gt;, via Wikimedia Commons</a:t>
            </a:r>
            <a:endParaRPr lang="ko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/>
        </p:nvSpPr>
        <p:spPr>
          <a:xfrm>
            <a:off x="-19732" y="4684109"/>
            <a:ext cx="12192000" cy="1743963"/>
          </a:xfrm>
          <a:prstGeom prst="rect">
            <a:avLst/>
          </a:prstGeom>
          <a:solidFill>
            <a:srgbClr val="02B67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</a:pPr>
            <a:r>
              <a:rPr lang="en" sz="97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Streaming Services</a:t>
            </a:r>
            <a:endParaRPr sz="9733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그림 1" descr="A smart television showing streaming apps. ">
            <a:extLst>
              <a:ext uri="{FF2B5EF4-FFF2-40B4-BE49-F238E27FC236}">
                <a16:creationId xmlns:a16="http://schemas.microsoft.com/office/drawing/2014/main" id="{7AADB31A-3A6B-FE74-E6DD-3BE33937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15" y="260511"/>
            <a:ext cx="4955559" cy="3921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C4C03-C385-7317-83F0-514C0FCAB0E3}"/>
              </a:ext>
            </a:extLst>
          </p:cNvPr>
          <p:cNvSpPr txBox="1"/>
          <p:nvPr/>
        </p:nvSpPr>
        <p:spPr>
          <a:xfrm>
            <a:off x="4816366" y="4402280"/>
            <a:ext cx="83163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US" sz="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Streaming Services attribution: Dancingpolishcow, CC BY-SA 4.0 &lt;https://creativecommons.org/licenses/by-sa/4.0&gt;, via Wikimedia Commons</a:t>
            </a:r>
            <a:endParaRPr lang="ko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64</TotalTime>
  <Words>390</Words>
  <Application>Microsoft Office PowerPoint</Application>
  <PresentationFormat>Widescreen</PresentationFormat>
  <Paragraphs>48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Roboto</vt:lpstr>
      <vt:lpstr>Roboto Black</vt:lpstr>
      <vt:lpstr>Times New Roman</vt:lpstr>
      <vt:lpstr>Verdana</vt:lpstr>
      <vt:lpstr>Default Design</vt:lpstr>
      <vt:lpstr>AI and 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25</cp:revision>
  <dcterms:created xsi:type="dcterms:W3CDTF">2024-09-10T15:41:43Z</dcterms:created>
  <dcterms:modified xsi:type="dcterms:W3CDTF">2026-05-27T17:32:20Z</dcterms:modified>
</cp:coreProperties>
</file>